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8288000" cy="10287000"/>
  <p:notesSz cx="6858000" cy="9144000"/>
  <p:embeddedFontLst>
    <p:embeddedFont>
      <p:font typeface="字由点字倔强黑" panose="02010600030101010101" charset="-122"/>
      <p:regular r:id="rId17"/>
    </p:embeddedFont>
    <p:embeddedFont>
      <p:font typeface="Aileron Heavy" panose="02010600030101010101" charset="0"/>
      <p:regular r:id="rId18"/>
    </p:embeddedFont>
    <p:embeddedFont>
      <p:font typeface="Aileron Heavy Bold Italics" panose="02010600030101010101" charset="0"/>
      <p:regular r:id="rId19"/>
    </p:embeddedFont>
    <p:embeddedFont>
      <p:font typeface="Aileron Regular Bold Italics" panose="02010600030101010101" charset="0"/>
      <p:regular r:id="rId20"/>
    </p:embeddedFont>
    <p:embeddedFont>
      <p:font typeface="Aileron Regular Italics" panose="0201060003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22" autoAdjust="0"/>
  </p:normalViewPr>
  <p:slideViewPr>
    <p:cSldViewPr>
      <p:cViewPr varScale="1">
        <p:scale>
          <a:sx n="53" d="100"/>
          <a:sy n="53" d="100"/>
        </p:scale>
        <p:origin x="50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45276" y="1028700"/>
            <a:ext cx="7209934" cy="720990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15685" y="4970730"/>
            <a:ext cx="11288181" cy="2256844"/>
            <a:chOff x="234950" y="214630"/>
            <a:chExt cx="27280196" cy="5454124"/>
          </a:xfrm>
        </p:grpSpPr>
        <p:sp>
          <p:nvSpPr>
            <p:cNvPr id="6" name="Freeform 6"/>
            <p:cNvSpPr/>
            <p:nvPr/>
          </p:nvSpPr>
          <p:spPr>
            <a:xfrm>
              <a:off x="289560" y="270510"/>
              <a:ext cx="27169707" cy="5342364"/>
            </a:xfrm>
            <a:custGeom>
              <a:avLst/>
              <a:gdLst/>
              <a:ahLst/>
              <a:cxnLst/>
              <a:rect l="l" t="t" r="r" b="b"/>
              <a:pathLst>
                <a:path w="27169707" h="5342364">
                  <a:moveTo>
                    <a:pt x="0" y="0"/>
                  </a:moveTo>
                  <a:lnTo>
                    <a:pt x="27169707" y="0"/>
                  </a:lnTo>
                  <a:lnTo>
                    <a:pt x="27169707" y="5342364"/>
                  </a:lnTo>
                  <a:lnTo>
                    <a:pt x="0" y="5342364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34950" y="214630"/>
              <a:ext cx="27280195" cy="5454124"/>
            </a:xfrm>
            <a:custGeom>
              <a:avLst/>
              <a:gdLst/>
              <a:ahLst/>
              <a:cxnLst/>
              <a:rect l="l" t="t" r="r" b="b"/>
              <a:pathLst>
                <a:path w="27280195" h="5454124">
                  <a:moveTo>
                    <a:pt x="27280195" y="5454124"/>
                  </a:moveTo>
                  <a:lnTo>
                    <a:pt x="0" y="5454124"/>
                  </a:lnTo>
                  <a:lnTo>
                    <a:pt x="0" y="0"/>
                  </a:lnTo>
                  <a:lnTo>
                    <a:pt x="27280195" y="0"/>
                  </a:lnTo>
                  <a:lnTo>
                    <a:pt x="27280195" y="5454124"/>
                  </a:lnTo>
                  <a:close/>
                  <a:moveTo>
                    <a:pt x="110490" y="5342365"/>
                  </a:moveTo>
                  <a:lnTo>
                    <a:pt x="27169706" y="5342365"/>
                  </a:lnTo>
                  <a:lnTo>
                    <a:pt x="27169706" y="111760"/>
                  </a:lnTo>
                  <a:lnTo>
                    <a:pt x="110490" y="111760"/>
                  </a:lnTo>
                  <a:lnTo>
                    <a:pt x="110490" y="5342365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186852" y="7543395"/>
            <a:ext cx="7624649" cy="825108"/>
            <a:chOff x="234950" y="214630"/>
            <a:chExt cx="18426523" cy="1994041"/>
          </a:xfrm>
        </p:grpSpPr>
        <p:sp>
          <p:nvSpPr>
            <p:cNvPr id="9" name="Freeform 9"/>
            <p:cNvSpPr/>
            <p:nvPr/>
          </p:nvSpPr>
          <p:spPr>
            <a:xfrm>
              <a:off x="289560" y="270510"/>
              <a:ext cx="18316033" cy="1882281"/>
            </a:xfrm>
            <a:custGeom>
              <a:avLst/>
              <a:gdLst/>
              <a:ahLst/>
              <a:cxnLst/>
              <a:rect l="l" t="t" r="r" b="b"/>
              <a:pathLst>
                <a:path w="18316033" h="1882281">
                  <a:moveTo>
                    <a:pt x="0" y="0"/>
                  </a:moveTo>
                  <a:lnTo>
                    <a:pt x="18316033" y="0"/>
                  </a:lnTo>
                  <a:lnTo>
                    <a:pt x="18316033" y="1882281"/>
                  </a:lnTo>
                  <a:lnTo>
                    <a:pt x="0" y="1882281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4950" y="214630"/>
              <a:ext cx="18426523" cy="1994041"/>
            </a:xfrm>
            <a:custGeom>
              <a:avLst/>
              <a:gdLst/>
              <a:ahLst/>
              <a:cxnLst/>
              <a:rect l="l" t="t" r="r" b="b"/>
              <a:pathLst>
                <a:path w="18426523" h="1994041">
                  <a:moveTo>
                    <a:pt x="18426523" y="1994041"/>
                  </a:moveTo>
                  <a:lnTo>
                    <a:pt x="0" y="1994041"/>
                  </a:lnTo>
                  <a:lnTo>
                    <a:pt x="0" y="0"/>
                  </a:lnTo>
                  <a:lnTo>
                    <a:pt x="18426523" y="0"/>
                  </a:lnTo>
                  <a:lnTo>
                    <a:pt x="18426523" y="1994041"/>
                  </a:lnTo>
                  <a:close/>
                  <a:moveTo>
                    <a:pt x="110490" y="1882281"/>
                  </a:moveTo>
                  <a:lnTo>
                    <a:pt x="18316032" y="1882281"/>
                  </a:lnTo>
                  <a:lnTo>
                    <a:pt x="18316032" y="111760"/>
                  </a:lnTo>
                  <a:lnTo>
                    <a:pt x="110490" y="111760"/>
                  </a:lnTo>
                  <a:lnTo>
                    <a:pt x="110490" y="1882281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179756" y="4705356"/>
            <a:ext cx="11315635" cy="229160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12" name="TextBox 12"/>
          <p:cNvSpPr txBox="1"/>
          <p:nvPr/>
        </p:nvSpPr>
        <p:spPr>
          <a:xfrm>
            <a:off x="346359" y="4410081"/>
            <a:ext cx="12997836" cy="258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1"/>
              </a:lnSpc>
              <a:spcBef>
                <a:spcPct val="0"/>
              </a:spcBef>
            </a:pPr>
            <a:r>
              <a:rPr lang="en-US" sz="15101" dirty="0">
                <a:solidFill>
                  <a:srgbClr val="FEFEF0"/>
                </a:solidFill>
                <a:latin typeface="字由点字倔强黑"/>
              </a:rPr>
              <a:t>MINER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075411" y="7464014"/>
            <a:ext cx="7605259" cy="750563"/>
          </a:xfrm>
          <a:prstGeom prst="rect">
            <a:avLst/>
          </a:prstGeom>
          <a:solidFill>
            <a:srgbClr val="D68939"/>
          </a:solidFill>
        </p:spPr>
      </p:sp>
      <p:grpSp>
        <p:nvGrpSpPr>
          <p:cNvPr id="14" name="Group 14"/>
          <p:cNvGrpSpPr/>
          <p:nvPr/>
        </p:nvGrpSpPr>
        <p:grpSpPr>
          <a:xfrm>
            <a:off x="1452818" y="2548081"/>
            <a:ext cx="8581955" cy="1842949"/>
            <a:chOff x="234950" y="214630"/>
            <a:chExt cx="8313101" cy="3198890"/>
          </a:xfrm>
        </p:grpSpPr>
        <p:sp>
          <p:nvSpPr>
            <p:cNvPr id="15" name="Freeform 15"/>
            <p:cNvSpPr/>
            <p:nvPr/>
          </p:nvSpPr>
          <p:spPr>
            <a:xfrm>
              <a:off x="289560" y="270510"/>
              <a:ext cx="8202611" cy="3087130"/>
            </a:xfrm>
            <a:custGeom>
              <a:avLst/>
              <a:gdLst/>
              <a:ahLst/>
              <a:cxnLst/>
              <a:rect l="l" t="t" r="r" b="b"/>
              <a:pathLst>
                <a:path w="8202611" h="3087130">
                  <a:moveTo>
                    <a:pt x="0" y="0"/>
                  </a:moveTo>
                  <a:lnTo>
                    <a:pt x="8202611" y="0"/>
                  </a:lnTo>
                  <a:lnTo>
                    <a:pt x="8202611" y="3087130"/>
                  </a:lnTo>
                  <a:lnTo>
                    <a:pt x="0" y="3087130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34950" y="214630"/>
              <a:ext cx="8313101" cy="3198890"/>
            </a:xfrm>
            <a:custGeom>
              <a:avLst/>
              <a:gdLst/>
              <a:ahLst/>
              <a:cxnLst/>
              <a:rect l="l" t="t" r="r" b="b"/>
              <a:pathLst>
                <a:path w="8313101" h="3198890">
                  <a:moveTo>
                    <a:pt x="8313101" y="3198890"/>
                  </a:moveTo>
                  <a:lnTo>
                    <a:pt x="0" y="3198890"/>
                  </a:lnTo>
                  <a:lnTo>
                    <a:pt x="0" y="0"/>
                  </a:lnTo>
                  <a:lnTo>
                    <a:pt x="8313101" y="0"/>
                  </a:lnTo>
                  <a:lnTo>
                    <a:pt x="8313101" y="3198890"/>
                  </a:lnTo>
                  <a:close/>
                  <a:moveTo>
                    <a:pt x="110490" y="3087130"/>
                  </a:moveTo>
                  <a:lnTo>
                    <a:pt x="8202611" y="3087130"/>
                  </a:lnTo>
                  <a:lnTo>
                    <a:pt x="8202611" y="111760"/>
                  </a:lnTo>
                  <a:lnTo>
                    <a:pt x="110490" y="111760"/>
                  </a:lnTo>
                  <a:lnTo>
                    <a:pt x="110490" y="3087130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994404" y="2151803"/>
            <a:ext cx="8811219" cy="2024605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18" name="TextBox 18"/>
          <p:cNvSpPr txBox="1"/>
          <p:nvPr/>
        </p:nvSpPr>
        <p:spPr>
          <a:xfrm>
            <a:off x="994404" y="2030927"/>
            <a:ext cx="8633458" cy="1758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77"/>
              </a:lnSpc>
              <a:spcBef>
                <a:spcPct val="0"/>
              </a:spcBef>
            </a:pPr>
            <a:r>
              <a:rPr lang="en-US" sz="10483" spc="2201" dirty="0">
                <a:solidFill>
                  <a:srgbClr val="FEFEF0"/>
                </a:solidFill>
                <a:latin typeface="字由点字倔强黑"/>
              </a:rPr>
              <a:t>GOLDEN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42808">
            <a:off x="11012033" y="4428529"/>
            <a:ext cx="8685879" cy="557475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398070" y="7467195"/>
            <a:ext cx="7282600" cy="66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  <a:spcBef>
                <a:spcPct val="0"/>
              </a:spcBef>
            </a:pPr>
            <a:r>
              <a:rPr lang="en-US" sz="3896" dirty="0" err="1">
                <a:solidFill>
                  <a:srgbClr val="FEFEF0"/>
                </a:solidFill>
                <a:ea typeface="字由点字倔强黑"/>
              </a:rPr>
              <a:t>陈玉林、殷翔、徐国伟、顾怡翾</a:t>
            </a:r>
            <a:endParaRPr lang="en-US" sz="3896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C2B7A74-E09E-65BD-E53E-49320BB84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02" y="1620916"/>
            <a:ext cx="4776461" cy="42167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B76D80-D674-297F-82AF-19B9F06E2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78990"/>
            <a:ext cx="957960" cy="11281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56322E-D81B-851C-FA51-0FD0F5AFF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083" y="4113958"/>
            <a:ext cx="957960" cy="11281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"/>
          <a:stretch>
            <a:fillRect/>
          </a:stretch>
        </p:blipFill>
        <p:spPr>
          <a:xfrm rot="-1391826" flipH="1">
            <a:off x="469845" y="-542810"/>
            <a:ext cx="3690176" cy="314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-4.5679E-6 L 0.66779 0.01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8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9 0.00262 L -0.6257 -0.0228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39" y="-12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65719">
            <a:off x="-191268" y="7397481"/>
            <a:ext cx="19162662" cy="4655273"/>
          </a:xfrm>
          <a:prstGeom prst="rect">
            <a:avLst/>
          </a:prstGeom>
          <a:solidFill>
            <a:srgbClr val="7FB6A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11097">
            <a:off x="8935969" y="6159903"/>
            <a:ext cx="8701009" cy="45561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530325" y="2158136"/>
            <a:ext cx="5209106" cy="1605744"/>
            <a:chOff x="234950" y="214630"/>
            <a:chExt cx="12588870" cy="3880608"/>
          </a:xfrm>
        </p:grpSpPr>
        <p:sp>
          <p:nvSpPr>
            <p:cNvPr id="5" name="Freeform 5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2294396" y="1892762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9" name="TextBox 9"/>
          <p:cNvSpPr txBox="1"/>
          <p:nvPr/>
        </p:nvSpPr>
        <p:spPr>
          <a:xfrm>
            <a:off x="2819400" y="4029254"/>
            <a:ext cx="5297229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800" dirty="0">
                <a:solidFill>
                  <a:srgbClr val="FEFEF0"/>
                </a:solidFill>
                <a:ea typeface="字由点字典黑 55J"/>
              </a:rPr>
              <a:t>废话不多说</a:t>
            </a:r>
            <a:endParaRPr lang="en-US" altLang="zh-CN" sz="4800" dirty="0">
              <a:solidFill>
                <a:srgbClr val="FEFEF0"/>
              </a:solidFill>
              <a:ea typeface="字由点字典黑 55J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800" dirty="0">
                <a:solidFill>
                  <a:srgbClr val="FEFEF0"/>
                </a:solidFill>
                <a:ea typeface="字由点字典黑 55J"/>
              </a:rPr>
              <a:t>邀请一位幸运观众上台展示</a:t>
            </a:r>
            <a:endParaRPr lang="en-US" sz="4800" dirty="0">
              <a:solidFill>
                <a:srgbClr val="FEFEF0"/>
              </a:solidFill>
              <a:ea typeface="字由点字典黑 55J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25847" y="2192079"/>
            <a:ext cx="510510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经典复刻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F43BF6-4520-B7F0-C881-44105C66E7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33" y="530728"/>
            <a:ext cx="2031189" cy="23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95567" y="1765128"/>
            <a:ext cx="8033283" cy="40896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145423" y="2290823"/>
            <a:ext cx="5209106" cy="1605744"/>
            <a:chOff x="234950" y="214630"/>
            <a:chExt cx="12588870" cy="3880608"/>
          </a:xfrm>
        </p:grpSpPr>
        <p:sp>
          <p:nvSpPr>
            <p:cNvPr id="5" name="Freeform 5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2909494" y="2025449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8" name="AutoShape 8"/>
          <p:cNvSpPr/>
          <p:nvPr/>
        </p:nvSpPr>
        <p:spPr>
          <a:xfrm rot="293605">
            <a:off x="-845984" y="5714859"/>
            <a:ext cx="19447004" cy="6008179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9" name="TextBox 9"/>
          <p:cNvSpPr txBox="1"/>
          <p:nvPr/>
        </p:nvSpPr>
        <p:spPr>
          <a:xfrm>
            <a:off x="10170788" y="7576906"/>
            <a:ext cx="5859576" cy="157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EFEF0"/>
                </a:solidFill>
                <a:ea typeface="字由点字典黑 55J"/>
              </a:rPr>
              <a:t>勾到物体之后可以使用炸药炸掉物体及其周围的物体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2024" y="7576906"/>
            <a:ext cx="5859576" cy="157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EFEF0"/>
                </a:solidFill>
                <a:ea typeface="字由点字典黑 55J"/>
              </a:rPr>
              <a:t>勾到物体之后使用药水可以增加当前拉回物体的速度</a:t>
            </a:r>
            <a:endParaRPr lang="en-US" sz="3600" dirty="0">
              <a:solidFill>
                <a:srgbClr val="FEFEF0"/>
              </a:solidFill>
              <a:ea typeface="字由点字典黑 55J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56134" y="6559193"/>
            <a:ext cx="447226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4000" spc="316" dirty="0">
                <a:solidFill>
                  <a:srgbClr val="FEFEF0"/>
                </a:solidFill>
                <a:ea typeface="字由点字典黑 55J Bold"/>
              </a:rPr>
              <a:t>炸弹</a:t>
            </a:r>
            <a:endParaRPr lang="en-US" sz="4000" spc="316" dirty="0">
              <a:solidFill>
                <a:srgbClr val="FEFEF0"/>
              </a:solidFill>
              <a:ea typeface="字由点字典黑 55J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7364" y="6553980"/>
            <a:ext cx="447226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4000" spc="316" dirty="0">
                <a:solidFill>
                  <a:srgbClr val="FEFEF0"/>
                </a:solidFill>
                <a:ea typeface="字由点字典黑 55J Bold"/>
              </a:rPr>
              <a:t>饮料</a:t>
            </a:r>
            <a:endParaRPr lang="en-US" sz="4000" spc="316" dirty="0">
              <a:solidFill>
                <a:srgbClr val="FEFEF0"/>
              </a:solidFill>
              <a:ea typeface="字由点字典黑 55J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40945" y="2324766"/>
            <a:ext cx="510510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特殊道具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7ED0A-CB98-8C79-4BB8-1CB9D12D80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72" y="805359"/>
            <a:ext cx="2031189" cy="23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72978" y="1916733"/>
            <a:ext cx="5785569" cy="57855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81945" y="3808536"/>
            <a:ext cx="11524110" cy="3047713"/>
            <a:chOff x="0" y="0"/>
            <a:chExt cx="15365480" cy="4063617"/>
          </a:xfrm>
        </p:grpSpPr>
        <p:grpSp>
          <p:nvGrpSpPr>
            <p:cNvPr id="5" name="Group 5"/>
            <p:cNvGrpSpPr/>
            <p:nvPr/>
          </p:nvGrpSpPr>
          <p:grpSpPr>
            <a:xfrm>
              <a:off x="314572" y="353832"/>
              <a:ext cx="15050908" cy="3709785"/>
              <a:chOff x="234950" y="214630"/>
              <a:chExt cx="27280196" cy="67240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9560" y="270510"/>
                <a:ext cx="27169707" cy="6612330"/>
              </a:xfrm>
              <a:custGeom>
                <a:avLst/>
                <a:gdLst/>
                <a:ahLst/>
                <a:cxnLst/>
                <a:rect l="l" t="t" r="r" b="b"/>
                <a:pathLst>
                  <a:path w="27169707" h="6612330">
                    <a:moveTo>
                      <a:pt x="0" y="0"/>
                    </a:moveTo>
                    <a:lnTo>
                      <a:pt x="27169707" y="0"/>
                    </a:lnTo>
                    <a:lnTo>
                      <a:pt x="27169707" y="6612330"/>
                    </a:lnTo>
                    <a:lnTo>
                      <a:pt x="0" y="6612330"/>
                    </a:lnTo>
                    <a:close/>
                  </a:path>
                </a:pathLst>
              </a:custGeom>
              <a:solidFill>
                <a:srgbClr val="8FD9C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34950" y="214630"/>
                <a:ext cx="27280195" cy="6724091"/>
              </a:xfrm>
              <a:custGeom>
                <a:avLst/>
                <a:gdLst/>
                <a:ahLst/>
                <a:cxnLst/>
                <a:rect l="l" t="t" r="r" b="b"/>
                <a:pathLst>
                  <a:path w="27280195" h="6724091">
                    <a:moveTo>
                      <a:pt x="27280195" y="6724091"/>
                    </a:moveTo>
                    <a:lnTo>
                      <a:pt x="0" y="6724091"/>
                    </a:lnTo>
                    <a:lnTo>
                      <a:pt x="0" y="0"/>
                    </a:lnTo>
                    <a:lnTo>
                      <a:pt x="27280195" y="0"/>
                    </a:lnTo>
                    <a:lnTo>
                      <a:pt x="27280195" y="6724091"/>
                    </a:lnTo>
                    <a:close/>
                    <a:moveTo>
                      <a:pt x="110490" y="6612331"/>
                    </a:moveTo>
                    <a:lnTo>
                      <a:pt x="27169706" y="6612331"/>
                    </a:lnTo>
                    <a:lnTo>
                      <a:pt x="27169706" y="111760"/>
                    </a:lnTo>
                    <a:lnTo>
                      <a:pt x="110490" y="111760"/>
                    </a:lnTo>
                    <a:lnTo>
                      <a:pt x="110490" y="6612331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>
              <a:off x="0" y="0"/>
              <a:ext cx="15087513" cy="3797346"/>
            </a:xfrm>
            <a:prstGeom prst="rect">
              <a:avLst/>
            </a:prstGeom>
            <a:solidFill>
              <a:srgbClr val="D689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76333" y="236357"/>
              <a:ext cx="12412814" cy="212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>
                  <a:solidFill>
                    <a:srgbClr val="FEFEF0"/>
                  </a:solidFill>
                  <a:ea typeface="字由点字倔强黑"/>
                </a:rPr>
                <a:t>适用平台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76333" y="2270262"/>
              <a:ext cx="12412814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spc="268">
                  <a:solidFill>
                    <a:srgbClr val="FEFEF0"/>
                  </a:solidFill>
                  <a:latin typeface="Aileron Regular Bold Italics"/>
                </a:rPr>
                <a:t>Applicable Platform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63447">
            <a:off x="1597069" y="2068062"/>
            <a:ext cx="3859922" cy="348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784708">
            <a:off x="11253350" y="5708172"/>
            <a:ext cx="5819742" cy="2296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26118" y="1461845"/>
            <a:ext cx="3035605" cy="696898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3" name="AutoShape 3"/>
          <p:cNvSpPr/>
          <p:nvPr/>
        </p:nvSpPr>
        <p:spPr>
          <a:xfrm>
            <a:off x="9926118" y="4369939"/>
            <a:ext cx="3035605" cy="696898"/>
          </a:xfrm>
          <a:prstGeom prst="rect">
            <a:avLst/>
          </a:prstGeom>
          <a:solidFill>
            <a:srgbClr val="D68939"/>
          </a:solidFill>
        </p:spPr>
      </p:sp>
      <p:grpSp>
        <p:nvGrpSpPr>
          <p:cNvPr id="5" name="Group 5"/>
          <p:cNvGrpSpPr/>
          <p:nvPr/>
        </p:nvGrpSpPr>
        <p:grpSpPr>
          <a:xfrm>
            <a:off x="1801321" y="1721689"/>
            <a:ext cx="5209106" cy="1605744"/>
            <a:chOff x="234950" y="214630"/>
            <a:chExt cx="12588870" cy="3880608"/>
          </a:xfrm>
        </p:grpSpPr>
        <p:sp>
          <p:nvSpPr>
            <p:cNvPr id="6" name="Freeform 6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565392" y="1456315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9" name="AutoShape 9"/>
          <p:cNvSpPr/>
          <p:nvPr/>
        </p:nvSpPr>
        <p:spPr>
          <a:xfrm rot="1980928">
            <a:off x="-3349402" y="6484518"/>
            <a:ext cx="14180304" cy="6087829"/>
          </a:xfrm>
          <a:prstGeom prst="rect">
            <a:avLst/>
          </a:prstGeom>
          <a:solidFill>
            <a:srgbClr val="7FB6A9"/>
          </a:solidFill>
        </p:spPr>
      </p:sp>
      <p:sp>
        <p:nvSpPr>
          <p:cNvPr id="10" name="TextBox 10"/>
          <p:cNvSpPr txBox="1"/>
          <p:nvPr/>
        </p:nvSpPr>
        <p:spPr>
          <a:xfrm>
            <a:off x="9926118" y="2606364"/>
            <a:ext cx="6744180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FEFEF0"/>
                </a:solidFill>
                <a:latin typeface="+mj-lt"/>
                <a:ea typeface="字由点字典黑 55J"/>
              </a:rPr>
              <a:t>关于</a:t>
            </a:r>
            <a:r>
              <a:rPr lang="en-US" sz="4000" dirty="0">
                <a:solidFill>
                  <a:srgbClr val="FEFEF0"/>
                </a:solidFill>
                <a:latin typeface="+mj-lt"/>
                <a:ea typeface="字由点字典黑 55J"/>
              </a:rPr>
              <a:t>Visual Studio 2019</a:t>
            </a:r>
            <a:r>
              <a:rPr lang="zh-CN" altLang="en-US" sz="4000" dirty="0">
                <a:solidFill>
                  <a:srgbClr val="FEFEF0"/>
                </a:solidFill>
                <a:latin typeface="+mj-lt"/>
                <a:ea typeface="字由点字典黑 55J"/>
              </a:rPr>
              <a:t>插件</a:t>
            </a:r>
            <a:endParaRPr lang="en-US" sz="4000" dirty="0">
              <a:solidFill>
                <a:srgbClr val="FEFEF0"/>
              </a:solidFill>
              <a:latin typeface="+mj-lt"/>
              <a:ea typeface="字由点字典黑 55J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6118" y="5609495"/>
            <a:ext cx="6744180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FEFEF0"/>
                </a:solidFill>
                <a:latin typeface="+mj-lt"/>
                <a:ea typeface="字由点字典黑 55J"/>
              </a:rPr>
              <a:t>使用多字节字符集</a:t>
            </a:r>
            <a:endParaRPr lang="en-US" sz="4000" dirty="0">
              <a:solidFill>
                <a:srgbClr val="FEFEF0"/>
              </a:solidFill>
              <a:latin typeface="+mj-lt"/>
              <a:ea typeface="字由点字典黑 55J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94360" y="1473680"/>
            <a:ext cx="269912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400" spc="316" dirty="0" err="1">
                <a:solidFill>
                  <a:srgbClr val="FEFEF0"/>
                </a:solidFill>
                <a:latin typeface="字由点字倔强黑" panose="02010600030101010101" charset="-122"/>
                <a:ea typeface="字由点字倔强黑" panose="02010600030101010101" charset="-122"/>
              </a:rPr>
              <a:t>Easyx</a:t>
            </a:r>
            <a:endParaRPr lang="en-US" sz="4400" spc="316" dirty="0">
              <a:solidFill>
                <a:srgbClr val="FEFEF0"/>
              </a:solidFill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94360" y="4378346"/>
            <a:ext cx="269912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4400" spc="316" dirty="0">
                <a:solidFill>
                  <a:srgbClr val="FEFEF0"/>
                </a:solidFill>
                <a:latin typeface="字由点字倔强黑" panose="02010600030101010101" charset="-122"/>
                <a:ea typeface="字由点字倔强黑" panose="02010600030101010101" charset="-122"/>
              </a:rPr>
              <a:t>字符集</a:t>
            </a:r>
            <a:endParaRPr lang="en-US" sz="4400" spc="316" dirty="0">
              <a:solidFill>
                <a:srgbClr val="FEFEF0"/>
              </a:solidFill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96843" y="1755632"/>
            <a:ext cx="5105109" cy="93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应用环境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9527">
            <a:off x="457186" y="5392998"/>
            <a:ext cx="8152521" cy="49211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1CD0F9F-9967-8570-CCF8-7DF35AD15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198601"/>
            <a:ext cx="2031189" cy="23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526619" y="991138"/>
            <a:ext cx="5001593" cy="500157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18527" y="2123591"/>
            <a:ext cx="4780269" cy="1985177"/>
            <a:chOff x="234950" y="214630"/>
            <a:chExt cx="11552497" cy="4797586"/>
          </a:xfrm>
        </p:grpSpPr>
        <p:sp>
          <p:nvSpPr>
            <p:cNvPr id="5" name="Freeform 5"/>
            <p:cNvSpPr/>
            <p:nvPr/>
          </p:nvSpPr>
          <p:spPr>
            <a:xfrm>
              <a:off x="289560" y="270510"/>
              <a:ext cx="11442007" cy="4685825"/>
            </a:xfrm>
            <a:custGeom>
              <a:avLst/>
              <a:gdLst/>
              <a:ahLst/>
              <a:cxnLst/>
              <a:rect l="l" t="t" r="r" b="b"/>
              <a:pathLst>
                <a:path w="11442007" h="4685825">
                  <a:moveTo>
                    <a:pt x="0" y="0"/>
                  </a:moveTo>
                  <a:lnTo>
                    <a:pt x="11442007" y="0"/>
                  </a:lnTo>
                  <a:lnTo>
                    <a:pt x="11442007" y="4685825"/>
                  </a:lnTo>
                  <a:lnTo>
                    <a:pt x="0" y="4685825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4950" y="214630"/>
              <a:ext cx="11552496" cy="4797585"/>
            </a:xfrm>
            <a:custGeom>
              <a:avLst/>
              <a:gdLst/>
              <a:ahLst/>
              <a:cxnLst/>
              <a:rect l="l" t="t" r="r" b="b"/>
              <a:pathLst>
                <a:path w="11552496" h="4797585">
                  <a:moveTo>
                    <a:pt x="11552496" y="4797585"/>
                  </a:moveTo>
                  <a:lnTo>
                    <a:pt x="0" y="4797585"/>
                  </a:lnTo>
                  <a:lnTo>
                    <a:pt x="0" y="0"/>
                  </a:lnTo>
                  <a:lnTo>
                    <a:pt x="11552496" y="0"/>
                  </a:lnTo>
                  <a:lnTo>
                    <a:pt x="11552496" y="4797585"/>
                  </a:lnTo>
                  <a:close/>
                  <a:moveTo>
                    <a:pt x="110490" y="4685826"/>
                  </a:moveTo>
                  <a:lnTo>
                    <a:pt x="11442006" y="4685826"/>
                  </a:lnTo>
                  <a:lnTo>
                    <a:pt x="11442006" y="111760"/>
                  </a:lnTo>
                  <a:lnTo>
                    <a:pt x="110490" y="111760"/>
                  </a:lnTo>
                  <a:lnTo>
                    <a:pt x="110490" y="4685826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682598" y="1858218"/>
            <a:ext cx="4862245" cy="2081767"/>
          </a:xfrm>
          <a:prstGeom prst="rect">
            <a:avLst/>
          </a:prstGeom>
          <a:solidFill>
            <a:srgbClr val="D68939"/>
          </a:solidFill>
        </p:spPr>
      </p:sp>
      <p:grpSp>
        <p:nvGrpSpPr>
          <p:cNvPr id="8" name="Group 8"/>
          <p:cNvGrpSpPr/>
          <p:nvPr/>
        </p:nvGrpSpPr>
        <p:grpSpPr>
          <a:xfrm>
            <a:off x="2508396" y="2182925"/>
            <a:ext cx="4036447" cy="1432351"/>
            <a:chOff x="0" y="0"/>
            <a:chExt cx="5381929" cy="19098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5381929" cy="1394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24"/>
                </a:lnSpc>
                <a:spcBef>
                  <a:spcPct val="0"/>
                </a:spcBef>
              </a:pPr>
              <a:r>
                <a:rPr lang="en-US" sz="6303" u="none" dirty="0" err="1">
                  <a:solidFill>
                    <a:srgbClr val="FEFEF0"/>
                  </a:solidFill>
                  <a:ea typeface="字由点字倔强黑"/>
                </a:rPr>
                <a:t>关于我们</a:t>
              </a:r>
              <a:endParaRPr lang="en-US" sz="6303" u="none" dirty="0">
                <a:solidFill>
                  <a:srgbClr val="FEFEF0"/>
                </a:solidFill>
                <a:ea typeface="字由点字倔强黑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03738"/>
              <a:ext cx="3250109" cy="70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12"/>
                </a:lnSpc>
                <a:spcBef>
                  <a:spcPct val="0"/>
                </a:spcBef>
              </a:pPr>
              <a:r>
                <a:rPr lang="en-US" sz="3151" u="none" spc="176">
                  <a:solidFill>
                    <a:srgbClr val="FEFEF0"/>
                  </a:solidFill>
                  <a:latin typeface="Aileron Regular Bold Italics"/>
                </a:rPr>
                <a:t>About Us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5400" y="5680421"/>
            <a:ext cx="14496184" cy="2516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JS121402 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顾怡翾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——PPT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制作 掩码图制作 素材收集 协助实现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UI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可视化窗口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debug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等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JS121423 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陈玉林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——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编写人物物品道具函数 实现移动 修正逻辑 写报告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debug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等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JS121424 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殷翔  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——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整合代码并分块 编写道具函数 优化整体逻辑 附加音效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debug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等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JS121425 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徐国伟 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——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编写可视化窗口函数 抓取函数 实现函数衔接 加载音乐音效</a:t>
            </a:r>
            <a:r>
              <a:rPr lang="en-US" altLang="zh-CN" sz="2800" dirty="0">
                <a:solidFill>
                  <a:srgbClr val="FEFEF0"/>
                </a:solidFill>
                <a:ea typeface="字由点字典黑 55J"/>
              </a:rPr>
              <a:t>debug</a:t>
            </a:r>
            <a:r>
              <a:rPr lang="zh-CN" altLang="en-US" sz="2800" dirty="0">
                <a:solidFill>
                  <a:srgbClr val="FEFEF0"/>
                </a:solidFill>
                <a:ea typeface="字由点字典黑 55J"/>
              </a:rPr>
              <a:t>等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769682">
            <a:off x="13882353" y="-811965"/>
            <a:ext cx="5056594" cy="78562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DE1757-20EC-5D79-6B10-7BE082D565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0857">
            <a:off x="555536" y="73763"/>
            <a:ext cx="3131130" cy="3687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45276" y="1028700"/>
            <a:ext cx="7209934" cy="720990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69678" y="4459832"/>
            <a:ext cx="11288181" cy="2256844"/>
            <a:chOff x="234950" y="214630"/>
            <a:chExt cx="27280196" cy="5454124"/>
          </a:xfrm>
        </p:grpSpPr>
        <p:sp>
          <p:nvSpPr>
            <p:cNvPr id="5" name="Freeform 5"/>
            <p:cNvSpPr/>
            <p:nvPr/>
          </p:nvSpPr>
          <p:spPr>
            <a:xfrm>
              <a:off x="289560" y="270510"/>
              <a:ext cx="27169707" cy="5342364"/>
            </a:xfrm>
            <a:custGeom>
              <a:avLst/>
              <a:gdLst/>
              <a:ahLst/>
              <a:cxnLst/>
              <a:rect l="l" t="t" r="r" b="b"/>
              <a:pathLst>
                <a:path w="27169707" h="5342364">
                  <a:moveTo>
                    <a:pt x="0" y="0"/>
                  </a:moveTo>
                  <a:lnTo>
                    <a:pt x="27169707" y="0"/>
                  </a:lnTo>
                  <a:lnTo>
                    <a:pt x="27169707" y="5342364"/>
                  </a:lnTo>
                  <a:lnTo>
                    <a:pt x="0" y="5342364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4950" y="214630"/>
              <a:ext cx="27280195" cy="5454124"/>
            </a:xfrm>
            <a:custGeom>
              <a:avLst/>
              <a:gdLst/>
              <a:ahLst/>
              <a:cxnLst/>
              <a:rect l="l" t="t" r="r" b="b"/>
              <a:pathLst>
                <a:path w="27280195" h="5454124">
                  <a:moveTo>
                    <a:pt x="27280195" y="5454124"/>
                  </a:moveTo>
                  <a:lnTo>
                    <a:pt x="0" y="5454124"/>
                  </a:lnTo>
                  <a:lnTo>
                    <a:pt x="0" y="0"/>
                  </a:lnTo>
                  <a:lnTo>
                    <a:pt x="27280195" y="0"/>
                  </a:lnTo>
                  <a:lnTo>
                    <a:pt x="27280195" y="5454124"/>
                  </a:lnTo>
                  <a:close/>
                  <a:moveTo>
                    <a:pt x="110490" y="5342365"/>
                  </a:moveTo>
                  <a:lnTo>
                    <a:pt x="27169706" y="5342365"/>
                  </a:lnTo>
                  <a:lnTo>
                    <a:pt x="27169706" y="111760"/>
                  </a:lnTo>
                  <a:lnTo>
                    <a:pt x="110490" y="111760"/>
                  </a:lnTo>
                  <a:lnTo>
                    <a:pt x="110490" y="5342365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440845" y="7032497"/>
            <a:ext cx="4947623" cy="825108"/>
            <a:chOff x="234950" y="214630"/>
            <a:chExt cx="11956942" cy="1994041"/>
          </a:xfrm>
        </p:grpSpPr>
        <p:sp>
          <p:nvSpPr>
            <p:cNvPr id="8" name="Freeform 8"/>
            <p:cNvSpPr/>
            <p:nvPr/>
          </p:nvSpPr>
          <p:spPr>
            <a:xfrm>
              <a:off x="289560" y="270510"/>
              <a:ext cx="11846452" cy="1882281"/>
            </a:xfrm>
            <a:custGeom>
              <a:avLst/>
              <a:gdLst/>
              <a:ahLst/>
              <a:cxnLst/>
              <a:rect l="l" t="t" r="r" b="b"/>
              <a:pathLst>
                <a:path w="11846452" h="1882281">
                  <a:moveTo>
                    <a:pt x="0" y="0"/>
                  </a:moveTo>
                  <a:lnTo>
                    <a:pt x="11846452" y="0"/>
                  </a:lnTo>
                  <a:lnTo>
                    <a:pt x="11846452" y="1882281"/>
                  </a:lnTo>
                  <a:lnTo>
                    <a:pt x="0" y="1882281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34950" y="214630"/>
              <a:ext cx="11956942" cy="1994041"/>
            </a:xfrm>
            <a:custGeom>
              <a:avLst/>
              <a:gdLst/>
              <a:ahLst/>
              <a:cxnLst/>
              <a:rect l="l" t="t" r="r" b="b"/>
              <a:pathLst>
                <a:path w="11956942" h="1994041">
                  <a:moveTo>
                    <a:pt x="11956942" y="1994041"/>
                  </a:moveTo>
                  <a:lnTo>
                    <a:pt x="0" y="1994041"/>
                  </a:lnTo>
                  <a:lnTo>
                    <a:pt x="0" y="0"/>
                  </a:lnTo>
                  <a:lnTo>
                    <a:pt x="11956942" y="0"/>
                  </a:lnTo>
                  <a:lnTo>
                    <a:pt x="11956942" y="1994041"/>
                  </a:lnTo>
                  <a:close/>
                  <a:moveTo>
                    <a:pt x="110490" y="1882281"/>
                  </a:moveTo>
                  <a:lnTo>
                    <a:pt x="11846452" y="1882281"/>
                  </a:lnTo>
                  <a:lnTo>
                    <a:pt x="11846452" y="111760"/>
                  </a:lnTo>
                  <a:lnTo>
                    <a:pt x="110490" y="111760"/>
                  </a:lnTo>
                  <a:lnTo>
                    <a:pt x="110490" y="1882281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1433749" y="4194458"/>
            <a:ext cx="11315635" cy="229160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11" name="TextBox 11"/>
          <p:cNvSpPr txBox="1"/>
          <p:nvPr/>
        </p:nvSpPr>
        <p:spPr>
          <a:xfrm>
            <a:off x="600352" y="3946808"/>
            <a:ext cx="12997836" cy="233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82"/>
              </a:lnSpc>
              <a:spcBef>
                <a:spcPct val="0"/>
              </a:spcBef>
            </a:pPr>
            <a:r>
              <a:rPr lang="en-US" sz="13701" spc="2849">
                <a:solidFill>
                  <a:srgbClr val="FEFEF0"/>
                </a:solidFill>
                <a:ea typeface="字由点字倔强黑"/>
              </a:rPr>
              <a:t>谢谢观看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329404" y="6953116"/>
            <a:ext cx="4920024" cy="75056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13" name="TextBox 13"/>
          <p:cNvSpPr txBox="1"/>
          <p:nvPr/>
        </p:nvSpPr>
        <p:spPr>
          <a:xfrm>
            <a:off x="4652063" y="6946772"/>
            <a:ext cx="4274706" cy="67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  <a:spcBef>
                <a:spcPct val="0"/>
              </a:spcBef>
            </a:pPr>
            <a:r>
              <a:rPr lang="en-US" sz="3896" spc="627">
                <a:solidFill>
                  <a:srgbClr val="FEFEF0"/>
                </a:solidFill>
                <a:latin typeface="Aileron Heavy Bold Italics"/>
              </a:rPr>
              <a:t>Thank you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768739">
            <a:off x="9398448" y="3316547"/>
            <a:ext cx="11187187" cy="71801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"/>
          <a:stretch>
            <a:fillRect/>
          </a:stretch>
        </p:blipFill>
        <p:spPr>
          <a:xfrm rot="-1391826" flipH="1">
            <a:off x="469845" y="-542810"/>
            <a:ext cx="3690176" cy="31430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29494B-F572-D53B-D658-3F4D58C9A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4663" flipH="1">
            <a:off x="-829131" y="1362581"/>
            <a:ext cx="5069639" cy="4243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46914E-7 L 1.0276 -0.0197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0" y="-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193731">
            <a:off x="10733155" y="-1165057"/>
            <a:ext cx="9387159" cy="13810768"/>
          </a:xfrm>
          <a:prstGeom prst="rect">
            <a:avLst/>
          </a:prstGeom>
          <a:solidFill>
            <a:srgbClr val="D68939"/>
          </a:solidFill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9EF1DD3-E471-B982-8B00-E65F1B0D0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782439"/>
                  </p:ext>
                </p:extLst>
              </p:nvPr>
            </p:nvGraphicFramePr>
            <p:xfrm>
              <a:off x="-1066796" y="1866900"/>
              <a:ext cx="21756171" cy="65531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56171" cy="6553199"/>
                    </a:xfrm>
                    <a:prstGeom prst="rect">
                      <a:avLst/>
                    </a:prstGeom>
                  </am3d:spPr>
                  <am3d:camera>
                    <am3d:pos x="0" y="0" z="676327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61670" d="1000000"/>
                    <am3d:preTrans dx="1871884" dy="-1623864" dz="-233151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993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9EF1DD3-E471-B982-8B00-E65F1B0D0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66796" y="1866900"/>
                <a:ext cx="21756171" cy="65531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259074" y="5144249"/>
            <a:ext cx="551267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84526">
            <a:off x="-341081" y="5672219"/>
            <a:ext cx="10996536" cy="645796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243407" y="2226266"/>
            <a:ext cx="6015893" cy="4535216"/>
            <a:chOff x="0" y="-247276"/>
            <a:chExt cx="8021191" cy="6046954"/>
          </a:xfrm>
        </p:grpSpPr>
        <p:sp>
          <p:nvSpPr>
            <p:cNvPr id="5" name="TextBox 5"/>
            <p:cNvSpPr txBox="1"/>
            <p:nvPr/>
          </p:nvSpPr>
          <p:spPr>
            <a:xfrm>
              <a:off x="1723013" y="-247276"/>
              <a:ext cx="6298178" cy="60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19"/>
                </a:lnSpc>
              </a:pPr>
              <a:r>
                <a:rPr lang="en-US" sz="4800" dirty="0" err="1">
                  <a:solidFill>
                    <a:srgbClr val="FEFEF0"/>
                  </a:solidFill>
                  <a:ea typeface="字由点字典黑 55J"/>
                </a:rPr>
                <a:t>产品介绍</a:t>
              </a:r>
              <a:endParaRPr lang="en-US" sz="4800" dirty="0">
                <a:solidFill>
                  <a:srgbClr val="FEFEF0"/>
                </a:solidFill>
                <a:ea typeface="字由点字典黑 55J"/>
              </a:endParaRPr>
            </a:p>
            <a:p>
              <a:pPr>
                <a:lnSpc>
                  <a:spcPts val="9119"/>
                </a:lnSpc>
              </a:pPr>
              <a:r>
                <a:rPr lang="en-US" sz="4800" dirty="0" err="1">
                  <a:solidFill>
                    <a:srgbClr val="FEFEF0"/>
                  </a:solidFill>
                  <a:ea typeface="字由点字典黑 55J"/>
                </a:rPr>
                <a:t>产品展示</a:t>
              </a:r>
              <a:endParaRPr lang="en-US" sz="4800" dirty="0">
                <a:solidFill>
                  <a:srgbClr val="FEFEF0"/>
                </a:solidFill>
                <a:ea typeface="字由点字典黑 55J"/>
              </a:endParaRPr>
            </a:p>
            <a:p>
              <a:pPr>
                <a:lnSpc>
                  <a:spcPts val="9119"/>
                </a:lnSpc>
              </a:pPr>
              <a:r>
                <a:rPr lang="zh-CN" altLang="en-US" sz="4800" dirty="0">
                  <a:solidFill>
                    <a:srgbClr val="FEFEF0"/>
                  </a:solidFill>
                  <a:ea typeface="字由点字典黑 55J"/>
                </a:rPr>
                <a:t>玩法</a:t>
              </a:r>
              <a:r>
                <a:rPr lang="en-US" sz="4800" dirty="0" err="1">
                  <a:solidFill>
                    <a:srgbClr val="FEFEF0"/>
                  </a:solidFill>
                  <a:ea typeface="字由点字典黑 55J"/>
                </a:rPr>
                <a:t>展示</a:t>
              </a:r>
              <a:endParaRPr lang="en-US" sz="4800" dirty="0">
                <a:solidFill>
                  <a:srgbClr val="FEFEF0"/>
                </a:solidFill>
                <a:ea typeface="字由点字典黑 55J"/>
              </a:endParaRPr>
            </a:p>
            <a:p>
              <a:pPr>
                <a:lnSpc>
                  <a:spcPts val="9119"/>
                </a:lnSpc>
              </a:pPr>
              <a:r>
                <a:rPr lang="en-US" sz="4800" dirty="0" err="1">
                  <a:solidFill>
                    <a:srgbClr val="FEFEF0"/>
                  </a:solidFill>
                  <a:ea typeface="字由点字典黑 55J"/>
                </a:rPr>
                <a:t>适用平台</a:t>
              </a:r>
              <a:endParaRPr lang="en-US" sz="4800" dirty="0">
                <a:solidFill>
                  <a:srgbClr val="FEFEF0"/>
                </a:solidFill>
                <a:ea typeface="字由点字典黑 55J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1532964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 spc="56">
                  <a:solidFill>
                    <a:srgbClr val="FEFEF0"/>
                  </a:solidFill>
                  <a:latin typeface="Aileron Regular Italic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40473"/>
              <a:ext cx="1532964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 spc="56">
                  <a:solidFill>
                    <a:srgbClr val="FEFEF0"/>
                  </a:solidFill>
                  <a:latin typeface="Aileron Regular Italics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95245"/>
              <a:ext cx="1532964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 spc="56">
                  <a:solidFill>
                    <a:srgbClr val="FEFEF0"/>
                  </a:solidFill>
                  <a:latin typeface="Aileron Regular Italics"/>
                </a:rPr>
                <a:t>03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50018"/>
              <a:ext cx="1532964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 spc="56">
                  <a:solidFill>
                    <a:srgbClr val="FEFEF0"/>
                  </a:solidFill>
                  <a:latin typeface="Aileron Regular Italics"/>
                </a:rPr>
                <a:t>04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97080" y="2253950"/>
            <a:ext cx="5670101" cy="2727625"/>
            <a:chOff x="0" y="0"/>
            <a:chExt cx="7560134" cy="3636833"/>
          </a:xfrm>
        </p:grpSpPr>
        <p:sp>
          <p:nvSpPr>
            <p:cNvPr id="12" name="TextBox 12"/>
            <p:cNvSpPr txBox="1"/>
            <p:nvPr/>
          </p:nvSpPr>
          <p:spPr>
            <a:xfrm>
              <a:off x="16000" y="-238125"/>
              <a:ext cx="7544134" cy="2692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32"/>
                </a:lnSpc>
                <a:spcBef>
                  <a:spcPct val="0"/>
                </a:spcBef>
              </a:pPr>
              <a:r>
                <a:rPr lang="en-US" sz="12094">
                  <a:solidFill>
                    <a:srgbClr val="FEFEF0"/>
                  </a:solidFill>
                  <a:ea typeface="字由点字倔强黑"/>
                </a:rPr>
                <a:t>目录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70524"/>
              <a:ext cx="7544134" cy="1266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7"/>
                </a:lnSpc>
                <a:spcBef>
                  <a:spcPct val="0"/>
                </a:spcBef>
              </a:pPr>
              <a:r>
                <a:rPr lang="en-US" sz="5669" spc="56">
                  <a:solidFill>
                    <a:srgbClr val="FEFEF0"/>
                  </a:solidFill>
                  <a:latin typeface="Aileron Heavy"/>
                </a:rPr>
                <a:t>Content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4799" y="1453314"/>
            <a:ext cx="7610576" cy="761054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81945" y="3808536"/>
            <a:ext cx="11524110" cy="3047713"/>
            <a:chOff x="0" y="0"/>
            <a:chExt cx="15365480" cy="4063617"/>
          </a:xfrm>
        </p:grpSpPr>
        <p:grpSp>
          <p:nvGrpSpPr>
            <p:cNvPr id="5" name="Group 5"/>
            <p:cNvGrpSpPr/>
            <p:nvPr/>
          </p:nvGrpSpPr>
          <p:grpSpPr>
            <a:xfrm>
              <a:off x="314572" y="353832"/>
              <a:ext cx="15050908" cy="3709785"/>
              <a:chOff x="234950" y="214630"/>
              <a:chExt cx="27280196" cy="67240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9560" y="270510"/>
                <a:ext cx="27169707" cy="6612330"/>
              </a:xfrm>
              <a:custGeom>
                <a:avLst/>
                <a:gdLst/>
                <a:ahLst/>
                <a:cxnLst/>
                <a:rect l="l" t="t" r="r" b="b"/>
                <a:pathLst>
                  <a:path w="27169707" h="6612330">
                    <a:moveTo>
                      <a:pt x="0" y="0"/>
                    </a:moveTo>
                    <a:lnTo>
                      <a:pt x="27169707" y="0"/>
                    </a:lnTo>
                    <a:lnTo>
                      <a:pt x="27169707" y="6612330"/>
                    </a:lnTo>
                    <a:lnTo>
                      <a:pt x="0" y="6612330"/>
                    </a:lnTo>
                    <a:close/>
                  </a:path>
                </a:pathLst>
              </a:custGeom>
              <a:solidFill>
                <a:srgbClr val="8FD9C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34950" y="214630"/>
                <a:ext cx="27280195" cy="6724091"/>
              </a:xfrm>
              <a:custGeom>
                <a:avLst/>
                <a:gdLst/>
                <a:ahLst/>
                <a:cxnLst/>
                <a:rect l="l" t="t" r="r" b="b"/>
                <a:pathLst>
                  <a:path w="27280195" h="6724091">
                    <a:moveTo>
                      <a:pt x="27280195" y="6724091"/>
                    </a:moveTo>
                    <a:lnTo>
                      <a:pt x="0" y="6724091"/>
                    </a:lnTo>
                    <a:lnTo>
                      <a:pt x="0" y="0"/>
                    </a:lnTo>
                    <a:lnTo>
                      <a:pt x="27280195" y="0"/>
                    </a:lnTo>
                    <a:lnTo>
                      <a:pt x="27280195" y="6724091"/>
                    </a:lnTo>
                    <a:close/>
                    <a:moveTo>
                      <a:pt x="110490" y="6612331"/>
                    </a:moveTo>
                    <a:lnTo>
                      <a:pt x="27169706" y="6612331"/>
                    </a:lnTo>
                    <a:lnTo>
                      <a:pt x="27169706" y="111760"/>
                    </a:lnTo>
                    <a:lnTo>
                      <a:pt x="110490" y="111760"/>
                    </a:lnTo>
                    <a:lnTo>
                      <a:pt x="110490" y="6612331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>
              <a:off x="0" y="0"/>
              <a:ext cx="15087513" cy="3797346"/>
            </a:xfrm>
            <a:prstGeom prst="rect">
              <a:avLst/>
            </a:prstGeom>
            <a:solidFill>
              <a:srgbClr val="D689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76333" y="236357"/>
              <a:ext cx="12412814" cy="212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>
                  <a:solidFill>
                    <a:srgbClr val="FEFEF0"/>
                  </a:solidFill>
                  <a:ea typeface="字由点字倔强黑"/>
                </a:rPr>
                <a:t>产品介绍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76333" y="2270262"/>
              <a:ext cx="12412814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spc="268">
                  <a:solidFill>
                    <a:srgbClr val="FEFEF0"/>
                  </a:solidFill>
                  <a:latin typeface="Aileron Regular Bold Italics"/>
                </a:rPr>
                <a:t>Product Introduction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256584">
            <a:off x="12356543" y="1809041"/>
            <a:ext cx="5041874" cy="33459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498716">
            <a:off x="1110739" y="5820659"/>
            <a:ext cx="4142362" cy="2688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3719" y="2525003"/>
            <a:ext cx="5209106" cy="1605744"/>
            <a:chOff x="234950" y="214630"/>
            <a:chExt cx="12588870" cy="3880608"/>
          </a:xfrm>
        </p:grpSpPr>
        <p:sp>
          <p:nvSpPr>
            <p:cNvPr id="3" name="Freeform 3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2017790" y="2259629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6" name="TextBox 6"/>
          <p:cNvSpPr txBox="1"/>
          <p:nvPr/>
        </p:nvSpPr>
        <p:spPr>
          <a:xfrm>
            <a:off x="2149241" y="2558946"/>
            <a:ext cx="510510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游戏介绍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9972" y="5753100"/>
            <a:ext cx="8093627" cy="323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EFEF0"/>
                </a:solidFill>
                <a:ea typeface="字由点字典黑 55J"/>
              </a:rPr>
              <a:t>黄金矿工是一款休闲益智小游戏</a:t>
            </a:r>
            <a:endParaRPr lang="en-US" altLang="zh-CN" sz="3600" dirty="0">
              <a:solidFill>
                <a:srgbClr val="FEFEF0"/>
              </a:solidFill>
              <a:ea typeface="字由点字典黑 55J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EFEF0"/>
                </a:solidFill>
                <a:ea typeface="字由点字典黑 55J"/>
              </a:rPr>
              <a:t>以其简约的画风和经典的游戏规则见长</a:t>
            </a:r>
            <a:endParaRPr lang="en-US" altLang="zh-CN" sz="3600" dirty="0">
              <a:solidFill>
                <a:srgbClr val="FEFEF0"/>
              </a:solidFill>
              <a:ea typeface="字由点字典黑 55J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EFEF0"/>
                </a:solidFill>
                <a:ea typeface="字由点字典黑 55J"/>
              </a:rPr>
              <a:t>游戏的基本规则是不断挖矿升级，游戏对玩家操作的准确度有很高的要求。</a:t>
            </a:r>
            <a:endParaRPr lang="en-US" altLang="zh-CN" sz="3600" dirty="0">
              <a:solidFill>
                <a:srgbClr val="FEFEF0"/>
              </a:solidFill>
              <a:ea typeface="字由点字典黑 55J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73731" y="1028700"/>
            <a:ext cx="5785569" cy="57855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169599">
            <a:off x="10573133" y="3402275"/>
            <a:ext cx="9435953" cy="66909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A027D8-C953-6612-4ECF-A240050E8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3091"/>
            <a:ext cx="2031189" cy="23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5486" y="2263223"/>
            <a:ext cx="5209106" cy="1605744"/>
            <a:chOff x="234950" y="214630"/>
            <a:chExt cx="12588870" cy="3880608"/>
          </a:xfrm>
        </p:grpSpPr>
        <p:sp>
          <p:nvSpPr>
            <p:cNvPr id="3" name="Freeform 3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899557" y="1997849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6" name="AutoShape 6"/>
          <p:cNvSpPr/>
          <p:nvPr/>
        </p:nvSpPr>
        <p:spPr>
          <a:xfrm>
            <a:off x="2090057" y="5334000"/>
            <a:ext cx="14488886" cy="4114800"/>
          </a:xfrm>
          <a:prstGeom prst="rect">
            <a:avLst/>
          </a:prstGeom>
          <a:solidFill>
            <a:srgbClr val="7FB6A9"/>
          </a:solidFill>
        </p:spPr>
      </p:sp>
      <p:sp>
        <p:nvSpPr>
          <p:cNvPr id="7" name="AutoShape 7"/>
          <p:cNvSpPr/>
          <p:nvPr/>
        </p:nvSpPr>
        <p:spPr>
          <a:xfrm>
            <a:off x="1899557" y="5143500"/>
            <a:ext cx="14488886" cy="4114800"/>
          </a:xfrm>
          <a:prstGeom prst="rect">
            <a:avLst/>
          </a:prstGeom>
          <a:solidFill>
            <a:srgbClr val="D68939"/>
          </a:solidFill>
        </p:spPr>
      </p:sp>
      <p:grpSp>
        <p:nvGrpSpPr>
          <p:cNvPr id="8" name="Group 8"/>
          <p:cNvGrpSpPr/>
          <p:nvPr/>
        </p:nvGrpSpPr>
        <p:grpSpPr>
          <a:xfrm>
            <a:off x="2514600" y="5676900"/>
            <a:ext cx="15084654" cy="2497287"/>
            <a:chOff x="0" y="-66675"/>
            <a:chExt cx="6544389" cy="3329716"/>
          </a:xfrm>
        </p:grpSpPr>
        <p:sp>
          <p:nvSpPr>
            <p:cNvPr id="9" name="TextBox 9"/>
            <p:cNvSpPr txBox="1"/>
            <p:nvPr/>
          </p:nvSpPr>
          <p:spPr>
            <a:xfrm>
              <a:off x="274897" y="1223920"/>
              <a:ext cx="6269492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EFEF0"/>
                </a:solidFill>
                <a:ea typeface="字由点字典黑 55J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092070" cy="3329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zh-CN" altLang="en-US" sz="2800" spc="316" dirty="0">
                  <a:solidFill>
                    <a:srgbClr val="FEFEF0"/>
                  </a:solidFill>
                  <a:ea typeface="字由点字典黑 55J Bold"/>
                </a:rPr>
                <a:t>游戏</a:t>
              </a:r>
              <a:r>
                <a:rPr lang="en-US" altLang="zh-CN" sz="2800" spc="316" dirty="0">
                  <a:solidFill>
                    <a:srgbClr val="FEFEF0"/>
                  </a:solidFill>
                  <a:ea typeface="字由点字典黑 55J Bold"/>
                </a:rPr>
                <a:t>UI</a:t>
              </a:r>
              <a:r>
                <a:rPr lang="zh-CN" altLang="en-US" sz="2800" spc="316" dirty="0">
                  <a:solidFill>
                    <a:srgbClr val="FEFEF0"/>
                  </a:solidFill>
                  <a:ea typeface="字由点字典黑 55J Bold"/>
                </a:rPr>
                <a:t>（含进入游戏 退出游戏 播放音乐）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zh-CN" altLang="en-US" sz="2800" spc="316" dirty="0">
                  <a:solidFill>
                    <a:srgbClr val="FEFEF0"/>
                  </a:solidFill>
                  <a:ea typeface="字由点字典黑 55J Bold"/>
                </a:rPr>
                <a:t>游戏界面（含使用道具 限制时间 抓取物品 累计分数 静态物品 动态物品）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zh-CN" altLang="en-US" sz="2800" spc="316" dirty="0">
                  <a:solidFill>
                    <a:srgbClr val="FEFEF0"/>
                  </a:solidFill>
                  <a:ea typeface="字由点字典黑 55J Bold"/>
                </a:rPr>
                <a:t>商城界面（含购买道具 进入下一关）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zh-CN" altLang="en-US" sz="2800" spc="316" dirty="0">
                  <a:solidFill>
                    <a:srgbClr val="FEFEF0"/>
                  </a:solidFill>
                  <a:ea typeface="字由点字典黑 55J Bold"/>
                </a:rPr>
                <a:t>结束界面（含现实分数，展示排名）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31008" y="2297166"/>
            <a:ext cx="510510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设计内容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D6320C-296B-721B-3515-0C37D3105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7" y="723316"/>
            <a:ext cx="2031189" cy="23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72978" y="1916733"/>
            <a:ext cx="5785569" cy="57855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81945" y="3808536"/>
            <a:ext cx="11524110" cy="3047713"/>
            <a:chOff x="0" y="0"/>
            <a:chExt cx="15365480" cy="4063617"/>
          </a:xfrm>
        </p:grpSpPr>
        <p:grpSp>
          <p:nvGrpSpPr>
            <p:cNvPr id="5" name="Group 5"/>
            <p:cNvGrpSpPr/>
            <p:nvPr/>
          </p:nvGrpSpPr>
          <p:grpSpPr>
            <a:xfrm>
              <a:off x="314572" y="353832"/>
              <a:ext cx="15050908" cy="3709785"/>
              <a:chOff x="234950" y="214630"/>
              <a:chExt cx="27280196" cy="67240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9560" y="270510"/>
                <a:ext cx="27169707" cy="6612330"/>
              </a:xfrm>
              <a:custGeom>
                <a:avLst/>
                <a:gdLst/>
                <a:ahLst/>
                <a:cxnLst/>
                <a:rect l="l" t="t" r="r" b="b"/>
                <a:pathLst>
                  <a:path w="27169707" h="6612330">
                    <a:moveTo>
                      <a:pt x="0" y="0"/>
                    </a:moveTo>
                    <a:lnTo>
                      <a:pt x="27169707" y="0"/>
                    </a:lnTo>
                    <a:lnTo>
                      <a:pt x="27169707" y="6612330"/>
                    </a:lnTo>
                    <a:lnTo>
                      <a:pt x="0" y="6612330"/>
                    </a:lnTo>
                    <a:close/>
                  </a:path>
                </a:pathLst>
              </a:custGeom>
              <a:solidFill>
                <a:srgbClr val="8FD9C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34950" y="214630"/>
                <a:ext cx="27280195" cy="6724091"/>
              </a:xfrm>
              <a:custGeom>
                <a:avLst/>
                <a:gdLst/>
                <a:ahLst/>
                <a:cxnLst/>
                <a:rect l="l" t="t" r="r" b="b"/>
                <a:pathLst>
                  <a:path w="27280195" h="6724091">
                    <a:moveTo>
                      <a:pt x="27280195" y="6724091"/>
                    </a:moveTo>
                    <a:lnTo>
                      <a:pt x="0" y="6724091"/>
                    </a:lnTo>
                    <a:lnTo>
                      <a:pt x="0" y="0"/>
                    </a:lnTo>
                    <a:lnTo>
                      <a:pt x="27280195" y="0"/>
                    </a:lnTo>
                    <a:lnTo>
                      <a:pt x="27280195" y="6724091"/>
                    </a:lnTo>
                    <a:close/>
                    <a:moveTo>
                      <a:pt x="110490" y="6612331"/>
                    </a:moveTo>
                    <a:lnTo>
                      <a:pt x="27169706" y="6612331"/>
                    </a:lnTo>
                    <a:lnTo>
                      <a:pt x="27169706" y="111760"/>
                    </a:lnTo>
                    <a:lnTo>
                      <a:pt x="110490" y="111760"/>
                    </a:lnTo>
                    <a:lnTo>
                      <a:pt x="110490" y="6612331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>
              <a:off x="0" y="0"/>
              <a:ext cx="15087513" cy="3797346"/>
            </a:xfrm>
            <a:prstGeom prst="rect">
              <a:avLst/>
            </a:prstGeom>
            <a:solidFill>
              <a:srgbClr val="D689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76333" y="236357"/>
              <a:ext cx="12412814" cy="212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>
                  <a:solidFill>
                    <a:srgbClr val="FEFEF0"/>
                  </a:solidFill>
                  <a:ea typeface="字由点字倔强黑"/>
                </a:rPr>
                <a:t>产品展示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76333" y="2270262"/>
              <a:ext cx="12412814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spc="268">
                  <a:solidFill>
                    <a:srgbClr val="FEFEF0"/>
                  </a:solidFill>
                  <a:latin typeface="Aileron Regular Bold Italics"/>
                </a:rPr>
                <a:t>Product Display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63447">
            <a:off x="1597069" y="2068062"/>
            <a:ext cx="3859922" cy="348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784708">
            <a:off x="11253350" y="5708172"/>
            <a:ext cx="5819742" cy="2296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680194" y="830746"/>
            <a:ext cx="4671559" cy="467154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534598" y="2085241"/>
            <a:ext cx="5209106" cy="1605744"/>
            <a:chOff x="234950" y="214630"/>
            <a:chExt cx="12588870" cy="3880608"/>
          </a:xfrm>
        </p:grpSpPr>
        <p:sp>
          <p:nvSpPr>
            <p:cNvPr id="5" name="Freeform 5"/>
            <p:cNvSpPr/>
            <p:nvPr/>
          </p:nvSpPr>
          <p:spPr>
            <a:xfrm>
              <a:off x="289560" y="270510"/>
              <a:ext cx="12478380" cy="3768848"/>
            </a:xfrm>
            <a:custGeom>
              <a:avLst/>
              <a:gdLst/>
              <a:ahLst/>
              <a:cxnLst/>
              <a:rect l="l" t="t" r="r" b="b"/>
              <a:pathLst>
                <a:path w="12478380" h="3768848">
                  <a:moveTo>
                    <a:pt x="0" y="0"/>
                  </a:moveTo>
                  <a:lnTo>
                    <a:pt x="12478380" y="0"/>
                  </a:lnTo>
                  <a:lnTo>
                    <a:pt x="12478380" y="3768848"/>
                  </a:lnTo>
                  <a:lnTo>
                    <a:pt x="0" y="3768848"/>
                  </a:lnTo>
                  <a:close/>
                </a:path>
              </a:pathLst>
            </a:custGeom>
            <a:solidFill>
              <a:srgbClr val="8FD9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4950" y="214630"/>
              <a:ext cx="12588870" cy="3880608"/>
            </a:xfrm>
            <a:custGeom>
              <a:avLst/>
              <a:gdLst/>
              <a:ahLst/>
              <a:cxnLst/>
              <a:rect l="l" t="t" r="r" b="b"/>
              <a:pathLst>
                <a:path w="12588870" h="3880608">
                  <a:moveTo>
                    <a:pt x="12588870" y="3880608"/>
                  </a:moveTo>
                  <a:lnTo>
                    <a:pt x="0" y="3880608"/>
                  </a:lnTo>
                  <a:lnTo>
                    <a:pt x="0" y="0"/>
                  </a:lnTo>
                  <a:lnTo>
                    <a:pt x="12588870" y="0"/>
                  </a:lnTo>
                  <a:lnTo>
                    <a:pt x="12588870" y="3880608"/>
                  </a:lnTo>
                  <a:close/>
                  <a:moveTo>
                    <a:pt x="110490" y="3768848"/>
                  </a:moveTo>
                  <a:lnTo>
                    <a:pt x="12478379" y="3768848"/>
                  </a:lnTo>
                  <a:lnTo>
                    <a:pt x="12478379" y="111760"/>
                  </a:lnTo>
                  <a:lnTo>
                    <a:pt x="110490" y="111760"/>
                  </a:lnTo>
                  <a:lnTo>
                    <a:pt x="110490" y="3768848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2298669" y="1819867"/>
            <a:ext cx="5236560" cy="1656543"/>
          </a:xfrm>
          <a:prstGeom prst="rect">
            <a:avLst/>
          </a:prstGeom>
          <a:solidFill>
            <a:srgbClr val="D68939"/>
          </a:solidFill>
        </p:spPr>
      </p:sp>
      <p:sp>
        <p:nvSpPr>
          <p:cNvPr id="8" name="AutoShape 8"/>
          <p:cNvSpPr/>
          <p:nvPr/>
        </p:nvSpPr>
        <p:spPr>
          <a:xfrm>
            <a:off x="-342818" y="8463927"/>
            <a:ext cx="18973635" cy="708648"/>
          </a:xfrm>
          <a:prstGeom prst="rect">
            <a:avLst/>
          </a:prstGeom>
          <a:solidFill>
            <a:srgbClr val="7FB6A9"/>
          </a:solidFill>
        </p:spPr>
      </p:sp>
      <p:sp>
        <p:nvSpPr>
          <p:cNvPr id="9" name="AutoShape 9"/>
          <p:cNvSpPr/>
          <p:nvPr/>
        </p:nvSpPr>
        <p:spPr>
          <a:xfrm>
            <a:off x="-342818" y="4895929"/>
            <a:ext cx="18973635" cy="4114800"/>
          </a:xfrm>
          <a:prstGeom prst="rect">
            <a:avLst/>
          </a:prstGeom>
          <a:solidFill>
            <a:srgbClr val="D68939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-97806" y="6447421"/>
            <a:ext cx="4234212" cy="934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13800" spc="316" dirty="0">
                <a:solidFill>
                  <a:srgbClr val="FEFEF0"/>
                </a:solidFill>
                <a:latin typeface="字由点字倔强黑" panose="02010600030101010101" charset="-122"/>
                <a:ea typeface="字由点字倔强黑" panose="02010600030101010101" charset="-122"/>
              </a:rPr>
              <a:t>有请</a:t>
            </a:r>
            <a:endParaRPr lang="en-US" sz="13800" spc="316" dirty="0">
              <a:solidFill>
                <a:srgbClr val="FEFEF0"/>
              </a:solidFill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48624" y="3072319"/>
            <a:ext cx="5277251" cy="189981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30120" y="2119184"/>
            <a:ext cx="510510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zh-CN" altLang="en-US" sz="5600" spc="761" dirty="0">
                <a:solidFill>
                  <a:srgbClr val="FEFEF0"/>
                </a:solidFill>
                <a:ea typeface="字由点字倔强黑"/>
              </a:rPr>
              <a:t>代码讲解</a:t>
            </a:r>
            <a:endParaRPr lang="en-US" sz="5600" spc="761" dirty="0">
              <a:solidFill>
                <a:srgbClr val="FEFEF0"/>
              </a:solidFill>
              <a:ea typeface="字由点字倔强黑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4583753-6AB9-08E1-8D92-D127A66E0E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1" y="499547"/>
            <a:ext cx="2031189" cy="2392038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BE2BE663-F812-6737-9249-6F9D115E0C6C}"/>
              </a:ext>
            </a:extLst>
          </p:cNvPr>
          <p:cNvSpPr txBox="1"/>
          <p:nvPr/>
        </p:nvSpPr>
        <p:spPr>
          <a:xfrm>
            <a:off x="4038600" y="6284781"/>
            <a:ext cx="4234212" cy="74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8000" spc="316" dirty="0">
                <a:solidFill>
                  <a:srgbClr val="FEFEF0"/>
                </a:solidFill>
                <a:latin typeface="字由点字倔强黑" panose="02010600030101010101" charset="-122"/>
                <a:ea typeface="字由点字倔强黑" panose="02010600030101010101" charset="-122"/>
              </a:rPr>
              <a:t>陈玉林</a:t>
            </a:r>
            <a:endParaRPr lang="en-US" sz="8000" spc="316" dirty="0">
              <a:solidFill>
                <a:srgbClr val="FEFEF0"/>
              </a:solidFill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EA422-E12D-12A1-0C13-F4175B19387F}"/>
              </a:ext>
            </a:extLst>
          </p:cNvPr>
          <p:cNvSpPr txBox="1"/>
          <p:nvPr/>
        </p:nvSpPr>
        <p:spPr>
          <a:xfrm>
            <a:off x="8408089" y="6275866"/>
            <a:ext cx="3306159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316" normalizeH="0" baseline="0" noProof="0" dirty="0">
                <a:ln>
                  <a:noFill/>
                </a:ln>
                <a:solidFill>
                  <a:srgbClr val="FEFEF0"/>
                </a:solidFill>
                <a:effectLst/>
                <a:uLnTx/>
                <a:uFillTx/>
                <a:latin typeface="字由点字倔强黑" panose="02010600030101010101" charset="-122"/>
                <a:ea typeface="字由点字倔强黑" panose="02010600030101010101" charset="-122"/>
              </a:rPr>
              <a:t>殷翔</a:t>
            </a:r>
            <a:endParaRPr kumimoji="0" lang="en-US" altLang="zh-CN" sz="8000" b="0" i="0" u="none" strike="noStrike" kern="1200" cap="none" spc="316" normalizeH="0" baseline="0" noProof="0" dirty="0">
              <a:ln>
                <a:noFill/>
              </a:ln>
              <a:solidFill>
                <a:srgbClr val="FEFEF0"/>
              </a:solidFill>
              <a:effectLst/>
              <a:uLnTx/>
              <a:uFillTx/>
              <a:latin typeface="字由点字倔强黑" panose="02010600030101010101" charset="-122"/>
              <a:ea typeface="字由点字倔强黑" panose="02010600030101010101" charset="-122"/>
            </a:endParaRPr>
          </a:p>
          <a:p>
            <a:endParaRPr lang="zh-CN" altLang="en-US" dirty="0"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24FC96-910B-C8D0-D534-11E957834DD9}"/>
              </a:ext>
            </a:extLst>
          </p:cNvPr>
          <p:cNvSpPr txBox="1"/>
          <p:nvPr/>
        </p:nvSpPr>
        <p:spPr>
          <a:xfrm>
            <a:off x="12230100" y="6290472"/>
            <a:ext cx="403860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316" normalizeH="0" baseline="0" noProof="0" dirty="0">
                <a:ln>
                  <a:noFill/>
                </a:ln>
                <a:solidFill>
                  <a:srgbClr val="FEFEF0"/>
                </a:solidFill>
                <a:effectLst/>
                <a:uLnTx/>
                <a:uFillTx/>
                <a:latin typeface="字由点字倔强黑" panose="02010600030101010101" charset="-122"/>
                <a:ea typeface="字由点字倔强黑" panose="02010600030101010101" charset="-122"/>
              </a:rPr>
              <a:t>徐国伟</a:t>
            </a:r>
            <a:endParaRPr kumimoji="0" lang="en-US" altLang="zh-CN" sz="8000" b="0" i="0" u="none" strike="noStrike" kern="1200" cap="none" spc="316" normalizeH="0" baseline="0" noProof="0" dirty="0">
              <a:ln>
                <a:noFill/>
              </a:ln>
              <a:solidFill>
                <a:srgbClr val="FEFEF0"/>
              </a:solidFill>
              <a:effectLst/>
              <a:uLnTx/>
              <a:uFillTx/>
              <a:latin typeface="字由点字倔强黑" panose="02010600030101010101" charset="-122"/>
              <a:ea typeface="字由点字倔强黑" panose="02010600030101010101" charset="-122"/>
            </a:endParaRPr>
          </a:p>
          <a:p>
            <a:endParaRPr lang="zh-CN" altLang="en-US" dirty="0">
              <a:latin typeface="字由点字倔强黑" panose="02010600030101010101" charset="-122"/>
              <a:ea typeface="字由点字倔强黑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38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35634" y="3949343"/>
            <a:ext cx="4500999" cy="450098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587" t="-18133" r="-95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23332" y="3619644"/>
            <a:ext cx="11524110" cy="3047713"/>
            <a:chOff x="0" y="0"/>
            <a:chExt cx="15365480" cy="4063617"/>
          </a:xfrm>
        </p:grpSpPr>
        <p:grpSp>
          <p:nvGrpSpPr>
            <p:cNvPr id="5" name="Group 5"/>
            <p:cNvGrpSpPr/>
            <p:nvPr/>
          </p:nvGrpSpPr>
          <p:grpSpPr>
            <a:xfrm>
              <a:off x="314572" y="353832"/>
              <a:ext cx="15050908" cy="3709785"/>
              <a:chOff x="234950" y="214630"/>
              <a:chExt cx="27280196" cy="67240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9560" y="270510"/>
                <a:ext cx="27169707" cy="6612330"/>
              </a:xfrm>
              <a:custGeom>
                <a:avLst/>
                <a:gdLst/>
                <a:ahLst/>
                <a:cxnLst/>
                <a:rect l="l" t="t" r="r" b="b"/>
                <a:pathLst>
                  <a:path w="27169707" h="6612330">
                    <a:moveTo>
                      <a:pt x="0" y="0"/>
                    </a:moveTo>
                    <a:lnTo>
                      <a:pt x="27169707" y="0"/>
                    </a:lnTo>
                    <a:lnTo>
                      <a:pt x="27169707" y="6612330"/>
                    </a:lnTo>
                    <a:lnTo>
                      <a:pt x="0" y="6612330"/>
                    </a:lnTo>
                    <a:close/>
                  </a:path>
                </a:pathLst>
              </a:custGeom>
              <a:solidFill>
                <a:srgbClr val="8FD9C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34950" y="214630"/>
                <a:ext cx="27280195" cy="6724091"/>
              </a:xfrm>
              <a:custGeom>
                <a:avLst/>
                <a:gdLst/>
                <a:ahLst/>
                <a:cxnLst/>
                <a:rect l="l" t="t" r="r" b="b"/>
                <a:pathLst>
                  <a:path w="27280195" h="6724091">
                    <a:moveTo>
                      <a:pt x="27280195" y="6724091"/>
                    </a:moveTo>
                    <a:lnTo>
                      <a:pt x="0" y="6724091"/>
                    </a:lnTo>
                    <a:lnTo>
                      <a:pt x="0" y="0"/>
                    </a:lnTo>
                    <a:lnTo>
                      <a:pt x="27280195" y="0"/>
                    </a:lnTo>
                    <a:lnTo>
                      <a:pt x="27280195" y="6724091"/>
                    </a:lnTo>
                    <a:close/>
                    <a:moveTo>
                      <a:pt x="110490" y="6612331"/>
                    </a:moveTo>
                    <a:lnTo>
                      <a:pt x="27169706" y="6612331"/>
                    </a:lnTo>
                    <a:lnTo>
                      <a:pt x="27169706" y="111760"/>
                    </a:lnTo>
                    <a:lnTo>
                      <a:pt x="110490" y="111760"/>
                    </a:lnTo>
                    <a:lnTo>
                      <a:pt x="110490" y="6612331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>
              <a:off x="0" y="0"/>
              <a:ext cx="15087513" cy="3797346"/>
            </a:xfrm>
            <a:prstGeom prst="rect">
              <a:avLst/>
            </a:prstGeom>
            <a:solidFill>
              <a:srgbClr val="D689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62137" y="172857"/>
              <a:ext cx="9872883" cy="212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>
                  <a:solidFill>
                    <a:srgbClr val="FEFEF0"/>
                  </a:solidFill>
                  <a:ea typeface="字由点字倔强黑"/>
                </a:rPr>
                <a:t>玩法展示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62137" y="2234456"/>
              <a:ext cx="9872883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spc="268">
                  <a:solidFill>
                    <a:srgbClr val="FEFEF0"/>
                  </a:solidFill>
                  <a:latin typeface="Aileron Regular Bold Italics"/>
                </a:rPr>
                <a:t>How to Play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01145" y="2072333"/>
            <a:ext cx="6488011" cy="677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278</Words>
  <Application>Microsoft Office PowerPoint</Application>
  <PresentationFormat>自定义</PresentationFormat>
  <Paragraphs>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Aileron Regular Italics</vt:lpstr>
      <vt:lpstr>Calibri</vt:lpstr>
      <vt:lpstr>Aileron Regular Bold Italics</vt:lpstr>
      <vt:lpstr>Aileron Heavy</vt:lpstr>
      <vt:lpstr>字由点字倔强黑</vt:lpstr>
      <vt:lpstr>Aileron Heavy Bold Italics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紫红色游戏产品介绍西式游戏介绍中文演示文稿</dc:title>
  <dc:creator>gyx</dc:creator>
  <cp:lastModifiedBy>2463302264@qq.com</cp:lastModifiedBy>
  <cp:revision>14</cp:revision>
  <dcterms:created xsi:type="dcterms:W3CDTF">2006-08-16T00:00:00Z</dcterms:created>
  <dcterms:modified xsi:type="dcterms:W3CDTF">2022-06-12T16:36:35Z</dcterms:modified>
  <dc:identifier>DAFDAGn6FMY</dc:identifier>
</cp:coreProperties>
</file>